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verpass" pitchFamily="2" charset="77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42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18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9382" y="1281470"/>
            <a:ext cx="7605236" cy="1293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kern="0" spc="-122" dirty="0" err="1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Propuesta</a:t>
            </a:r>
            <a:r>
              <a:rPr lang="en-US" sz="4050" b="1" kern="0" spc="-122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 de </a:t>
            </a:r>
            <a:r>
              <a:rPr lang="en-US" sz="4050" b="1" kern="0" spc="-122" dirty="0" err="1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protocolo</a:t>
            </a:r>
            <a:r>
              <a:rPr lang="en-US" sz="4050" b="1" kern="0" spc="-122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 de Atención Primaria para la Detección del Autismo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769382" y="3475911"/>
            <a:ext cx="7605236" cy="1757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El Trastorno del Espectro Autista (TEA) es una condición del neurodesarrollo caracterizada por diferencias en la comunicación, interacción social y patrones de conducta e intereses restringidos y repetitivos. Para su detección en Atención Primaria, es fundamental seguir un enfoque sistemático basado en la observación, la entrevista clínica y la derivación oportuna.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769382" y="6579751"/>
            <a:ext cx="351711" cy="351711"/>
          </a:xfrm>
          <a:prstGeom prst="roundRect">
            <a:avLst>
              <a:gd name="adj" fmla="val 25996018"/>
            </a:avLst>
          </a:prstGeom>
          <a:noFill/>
          <a:ln w="7620">
            <a:solidFill>
              <a:srgbClr val="3C3838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02" y="6587371"/>
            <a:ext cx="336471" cy="33647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30987" y="6563320"/>
            <a:ext cx="3734157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150" b="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por </a:t>
            </a:r>
            <a:r>
              <a:rPr lang="en-US" sz="3200" b="1" dirty="0">
                <a:solidFill>
                  <a:srgbClr val="FFFF00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MSc. </a:t>
            </a:r>
            <a:r>
              <a:rPr lang="en-US" sz="3200" b="1" dirty="0" err="1">
                <a:solidFill>
                  <a:srgbClr val="FFFF00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Rogervan</a:t>
            </a:r>
            <a:r>
              <a:rPr lang="en-US" sz="3200" b="1" dirty="0">
                <a:solidFill>
                  <a:srgbClr val="FFFF00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 R. Rubattino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1368" y="836771"/>
            <a:ext cx="7548205" cy="5840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kern="0" spc="-110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La Tríada del Autismo: Comunicación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181368" y="1941909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593" y="1990070"/>
            <a:ext cx="280273" cy="35040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26568" y="1941909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kern="0" spc="-5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Lenguaje Literal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6826568" y="2352913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Dificultad para entender ironía, metáforas o dobles sentidos en la comunicación cotidiana.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6181368" y="3410069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593" y="3458230"/>
            <a:ext cx="280273" cy="3504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826568" y="3410069"/>
            <a:ext cx="2521982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kern="0" spc="-5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Uso Atípico del Lenguaje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6826568" y="3821073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Presencia de ecolalia (repetición de frases), tono monótono o hiperformal que no se ajusta al contexto social.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6181368" y="4878229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4593" y="4926390"/>
            <a:ext cx="280273" cy="35040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826568" y="4878229"/>
            <a:ext cx="3507938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kern="0" spc="-5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Comunicación No Verbal Reducida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6826568" y="5289233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Falta de gestos naturales como señalar o asentir, y contacto visual escaso o forzado durante las interacciones.</a:t>
            </a:r>
            <a:endParaRPr lang="en-US" sz="1550" dirty="0"/>
          </a:p>
        </p:txBody>
      </p:sp>
      <p:sp>
        <p:nvSpPr>
          <p:cNvPr id="16" name="Shape 10"/>
          <p:cNvSpPr/>
          <p:nvPr/>
        </p:nvSpPr>
        <p:spPr>
          <a:xfrm>
            <a:off x="6181368" y="6346388"/>
            <a:ext cx="446723" cy="446723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593" y="6394549"/>
            <a:ext cx="280273" cy="35040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826568" y="6346388"/>
            <a:ext cx="2618423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kern="0" spc="-55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Déficit en la Reciprocidad</a:t>
            </a:r>
            <a:endParaRPr lang="en-US" sz="1800" dirty="0"/>
          </a:p>
        </p:txBody>
      </p:sp>
      <p:sp>
        <p:nvSpPr>
          <p:cNvPr id="19" name="Text 12"/>
          <p:cNvSpPr/>
          <p:nvPr/>
        </p:nvSpPr>
        <p:spPr>
          <a:xfrm>
            <a:off x="6826568" y="6757392"/>
            <a:ext cx="71088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Dificultad para iniciar o mantener conversaciones; tendencia a hablar "sobre" temas de interés más que "con" otros.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256348"/>
            <a:ext cx="1000351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La Tríada del Autismo: Interacción Social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2231946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Normas Sociales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156109"/>
            <a:ext cx="421040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Dificultad para entender jerarquías sociales, como hablar igual a un profesor que a un compañero.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266" y="3670221"/>
            <a:ext cx="336590" cy="42076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82269" y="26605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Compartir Intereses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82269" y="3156109"/>
            <a:ext cx="421040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Falta de interés espontáneo en mostrar logros o compartir experiencias con otros.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306" y="3670221"/>
            <a:ext cx="336590" cy="42076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82269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Juego Imaginativo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82269" y="5602605"/>
            <a:ext cx="421040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Preferencia por juegos mecánicos (alinear objetos) sobre juegos simbólicos (jugar a "casitas").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306" y="5321260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231946" y="510706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00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Enmascaramiento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6" name="Text 8"/>
          <p:cNvSpPr/>
          <p:nvPr/>
        </p:nvSpPr>
        <p:spPr>
          <a:xfrm>
            <a:off x="837724" y="5602605"/>
            <a:ext cx="421040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 adultos, imitación de conductas sociales con agotamiento posterior debido al esfuerzo.</a:t>
            </a:r>
            <a:endParaRPr lang="en-US" sz="18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131" y="2439114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266" y="5321260"/>
            <a:ext cx="336590" cy="4207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6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2432" y="499705"/>
            <a:ext cx="7871936" cy="1069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b="1" kern="0" spc="-10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La Tríada del Autismo: Patrones Restringidos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6122432" y="1841421"/>
            <a:ext cx="7871936" cy="1336119"/>
          </a:xfrm>
          <a:prstGeom prst="roundRect">
            <a:avLst>
              <a:gd name="adj" fmla="val 571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 2"/>
          <p:cNvSpPr/>
          <p:nvPr/>
        </p:nvSpPr>
        <p:spPr>
          <a:xfrm>
            <a:off x="6311741" y="2030730"/>
            <a:ext cx="2138124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Estereotipias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311741" y="2406968"/>
            <a:ext cx="7493318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Movimientos repetitivos como aleteos con las manos o balanceo corporal, especialmente en momentos de estrés o emoción intensa.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22432" y="3359229"/>
            <a:ext cx="7871936" cy="1336119"/>
          </a:xfrm>
          <a:prstGeom prst="roundRect">
            <a:avLst>
              <a:gd name="adj" fmla="val 571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Text 5"/>
          <p:cNvSpPr/>
          <p:nvPr/>
        </p:nvSpPr>
        <p:spPr>
          <a:xfrm>
            <a:off x="6311741" y="3548539"/>
            <a:ext cx="2138124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Rigidez Cognitiva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6311741" y="3924776"/>
            <a:ext cx="7493318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Insistencia en seguir rutinas específicas (como tomar siempre la misma ruta al colegio) y resistencia notable ante cambios inesperados.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22432" y="4877038"/>
            <a:ext cx="7871936" cy="1336119"/>
          </a:xfrm>
          <a:prstGeom prst="roundRect">
            <a:avLst>
              <a:gd name="adj" fmla="val 571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8"/>
          <p:cNvSpPr/>
          <p:nvPr/>
        </p:nvSpPr>
        <p:spPr>
          <a:xfrm>
            <a:off x="6311741" y="5066348"/>
            <a:ext cx="2138124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Intereses Intensos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311741" y="5442585"/>
            <a:ext cx="7493318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Obsesión por temas específicos como mapas, horarios de trenes o datos enciclopédicos, con conocimiento inusualmente profundo.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22432" y="6394847"/>
            <a:ext cx="7871936" cy="1336119"/>
          </a:xfrm>
          <a:prstGeom prst="roundRect">
            <a:avLst>
              <a:gd name="adj" fmla="val 5713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11"/>
          <p:cNvSpPr/>
          <p:nvPr/>
        </p:nvSpPr>
        <p:spPr>
          <a:xfrm>
            <a:off x="6311741" y="6584156"/>
            <a:ext cx="2540437" cy="267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b="1" kern="0" spc="-51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Hipersensibilidad Sensorial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6311741" y="6960394"/>
            <a:ext cx="7493318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Molestia desproporcionada ante ruidos cotidianos, texturas específicas o luces intensas que otras personas toleran sin dificultad.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6294" y="650200"/>
            <a:ext cx="10281166" cy="6943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b="1" kern="0" spc="-131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Detección Inicial por Etapas del Desarrollo</a:t>
            </a:r>
            <a:endParaRPr lang="en-US" sz="4350" dirty="0"/>
          </a:p>
        </p:txBody>
      </p:sp>
      <p:sp>
        <p:nvSpPr>
          <p:cNvPr id="3" name="Shape 1"/>
          <p:cNvSpPr/>
          <p:nvPr/>
        </p:nvSpPr>
        <p:spPr>
          <a:xfrm>
            <a:off x="826294" y="1816775"/>
            <a:ext cx="2162889" cy="1716286"/>
          </a:xfrm>
          <a:prstGeom prst="roundRect">
            <a:avLst>
              <a:gd name="adj" fmla="val 577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65" y="2467451"/>
            <a:ext cx="331946" cy="4149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25284" y="2052876"/>
            <a:ext cx="3052405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Lactantes y Preescolares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3225284" y="2541627"/>
            <a:ext cx="10342721" cy="755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Falta de contacto visual, no responde a su nombre, retraso o ausencia de lenguaje, juego repetitivo.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3107174" y="3517821"/>
            <a:ext cx="10578941" cy="15240"/>
          </a:xfrm>
          <a:prstGeom prst="roundRect">
            <a:avLst>
              <a:gd name="adj" fmla="val 650676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8" name="Shape 5"/>
          <p:cNvSpPr/>
          <p:nvPr/>
        </p:nvSpPr>
        <p:spPr>
          <a:xfrm>
            <a:off x="826294" y="3651052"/>
            <a:ext cx="4325898" cy="1716286"/>
          </a:xfrm>
          <a:prstGeom prst="roundRect">
            <a:avLst>
              <a:gd name="adj" fmla="val 577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210" y="4301728"/>
            <a:ext cx="331946" cy="41493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88293" y="3887153"/>
            <a:ext cx="3071932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Escolares y Adolescentes</a:t>
            </a:r>
            <a:endParaRPr lang="en-US" sz="2150" dirty="0"/>
          </a:p>
        </p:txBody>
      </p:sp>
      <p:sp>
        <p:nvSpPr>
          <p:cNvPr id="11" name="Text 7"/>
          <p:cNvSpPr/>
          <p:nvPr/>
        </p:nvSpPr>
        <p:spPr>
          <a:xfrm>
            <a:off x="5388293" y="4375904"/>
            <a:ext cx="8179713" cy="7553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Dificultad con normas sociales, intereses restringidos, rigidez cognitiva, problemas con cambios de </a:t>
            </a:r>
            <a:r>
              <a:rPr lang="en-US" sz="18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rutina</a:t>
            </a: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y </a:t>
            </a:r>
            <a:r>
              <a:rPr lang="en-US" sz="18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alteraciones</a:t>
            </a: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</a:t>
            </a:r>
            <a:r>
              <a:rPr lang="en-US" sz="18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</a:t>
            </a: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 la </a:t>
            </a:r>
            <a:r>
              <a:rPr lang="en-US" sz="1850" dirty="0" err="1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comunicación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5270182" y="5352098"/>
            <a:ext cx="8415933" cy="15240"/>
          </a:xfrm>
          <a:prstGeom prst="roundRect">
            <a:avLst>
              <a:gd name="adj" fmla="val 650676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3" name="Shape 9"/>
          <p:cNvSpPr/>
          <p:nvPr/>
        </p:nvSpPr>
        <p:spPr>
          <a:xfrm>
            <a:off x="826294" y="5485328"/>
            <a:ext cx="6488906" cy="2093952"/>
          </a:xfrm>
          <a:prstGeom prst="roundRect">
            <a:avLst>
              <a:gd name="adj" fmla="val 4736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774" y="6324838"/>
            <a:ext cx="331946" cy="41493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1301" y="5721429"/>
            <a:ext cx="2777609" cy="3471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kern="0" spc="-66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Mujeres Adultas</a:t>
            </a:r>
            <a:endParaRPr lang="en-US" sz="2150" dirty="0"/>
          </a:p>
        </p:txBody>
      </p:sp>
      <p:sp>
        <p:nvSpPr>
          <p:cNvPr id="16" name="Text 11"/>
          <p:cNvSpPr/>
          <p:nvPr/>
        </p:nvSpPr>
        <p:spPr>
          <a:xfrm>
            <a:off x="7551301" y="6210181"/>
            <a:ext cx="6016704" cy="11329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Enmascaramiento social, fatiga extrema tras interacciones, sensibilidad sensorial acentuada, intereses "socialmente aceptables".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5799" y="589002"/>
            <a:ext cx="5477589" cy="567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kern="0" spc="-107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Señales Sutiles del Autismo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892969" y="1446490"/>
            <a:ext cx="22860" cy="6193988"/>
          </a:xfrm>
          <a:prstGeom prst="roundRect">
            <a:avLst>
              <a:gd name="adj" fmla="val 354796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5" name="Shape 2"/>
          <p:cNvSpPr/>
          <p:nvPr/>
        </p:nvSpPr>
        <p:spPr>
          <a:xfrm>
            <a:off x="1087338" y="1869400"/>
            <a:ext cx="579239" cy="22860"/>
          </a:xfrm>
          <a:prstGeom prst="roundRect">
            <a:avLst>
              <a:gd name="adj" fmla="val 354796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" name="Shape 3"/>
          <p:cNvSpPr/>
          <p:nvPr/>
        </p:nvSpPr>
        <p:spPr>
          <a:xfrm>
            <a:off x="675739" y="1663660"/>
            <a:ext cx="434459" cy="434459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42" y="1710452"/>
            <a:ext cx="272534" cy="34075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58566" y="1639491"/>
            <a:ext cx="2381131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Señales Sociales Sutiles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1858566" y="2039303"/>
            <a:ext cx="6609636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Interacción demasiado formal, amistades superficiales, contacto ocular atípico o forzado, preferencia por interactuar con adultos o niños menores.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1087338" y="3466148"/>
            <a:ext cx="579239" cy="22860"/>
          </a:xfrm>
          <a:prstGeom prst="roundRect">
            <a:avLst>
              <a:gd name="adj" fmla="val 354796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1" name="Shape 7"/>
          <p:cNvSpPr/>
          <p:nvPr/>
        </p:nvSpPr>
        <p:spPr>
          <a:xfrm>
            <a:off x="675739" y="3260408"/>
            <a:ext cx="434459" cy="434459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42" y="3307199"/>
            <a:ext cx="272534" cy="34075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58566" y="3236238"/>
            <a:ext cx="2788087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Comunicación No Tan Obvia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1858566" y="3636050"/>
            <a:ext cx="6609636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Literalidad extrema, uso de ecolalia retardada (repetir frases de películas), dificultades para mantener conversaciones fluidas.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1087338" y="5062895"/>
            <a:ext cx="579239" cy="22860"/>
          </a:xfrm>
          <a:prstGeom prst="roundRect">
            <a:avLst>
              <a:gd name="adj" fmla="val 354796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6" name="Shape 11"/>
          <p:cNvSpPr/>
          <p:nvPr/>
        </p:nvSpPr>
        <p:spPr>
          <a:xfrm>
            <a:off x="675739" y="4857155"/>
            <a:ext cx="434459" cy="434459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42" y="4903946"/>
            <a:ext cx="272534" cy="34075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58566" y="4832985"/>
            <a:ext cx="2606040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Patrones Menos Explícitos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858566" y="5232797"/>
            <a:ext cx="6609636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Intereses comunes pero intensos, rigidez en rutinas cotidianas, estereotipias sutiles como frotar dedos o tensar músculos.</a:t>
            </a:r>
            <a:endParaRPr lang="en-US" sz="1500" dirty="0"/>
          </a:p>
        </p:txBody>
      </p:sp>
      <p:sp>
        <p:nvSpPr>
          <p:cNvPr id="20" name="Shape 14"/>
          <p:cNvSpPr/>
          <p:nvPr/>
        </p:nvSpPr>
        <p:spPr>
          <a:xfrm>
            <a:off x="1087338" y="6659642"/>
            <a:ext cx="579239" cy="22860"/>
          </a:xfrm>
          <a:prstGeom prst="roundRect">
            <a:avLst>
              <a:gd name="adj" fmla="val 354796"/>
            </a:avLst>
          </a:prstGeom>
          <a:solidFill>
            <a:srgbClr val="971B5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1" name="Shape 15"/>
          <p:cNvSpPr/>
          <p:nvPr/>
        </p:nvSpPr>
        <p:spPr>
          <a:xfrm>
            <a:off x="675739" y="6453902"/>
            <a:ext cx="434459" cy="434459"/>
          </a:xfrm>
          <a:prstGeom prst="roundRect">
            <a:avLst>
              <a:gd name="adj" fmla="val 18668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642" y="6500693"/>
            <a:ext cx="272534" cy="34075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1858566" y="6429732"/>
            <a:ext cx="3387447" cy="2839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Sensorialidad y Enmascaramiento</a:t>
            </a:r>
            <a:endParaRPr lang="en-US" sz="1750" dirty="0"/>
          </a:p>
        </p:txBody>
      </p:sp>
      <p:sp>
        <p:nvSpPr>
          <p:cNvPr id="24" name="Text 17"/>
          <p:cNvSpPr/>
          <p:nvPr/>
        </p:nvSpPr>
        <p:spPr>
          <a:xfrm>
            <a:off x="1858566" y="6829544"/>
            <a:ext cx="6609636" cy="617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Rechazo a ciertas texturas, fascinación por estímulos sensoriales, imitación de conductas sociales con agotamiento posterior.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6394" y="721757"/>
            <a:ext cx="7099102" cy="568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kern="0" spc="-107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Protocolo de Actuación en Consulta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94" y="1579840"/>
            <a:ext cx="966192" cy="14046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32384" y="1773079"/>
            <a:ext cx="3060621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Entrevista Clínica y Anamnesis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1932384" y="2173129"/>
            <a:ext cx="6535222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Explorar historia del desarrollo, antecedentes familiares, observación conductual y preocupaciones de los padres durante la consulta.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94" y="2984540"/>
            <a:ext cx="966192" cy="14046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32384" y="3177778"/>
            <a:ext cx="2882027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Examen Físico y Neurológico</a:t>
            </a:r>
            <a:endParaRPr lang="en-US" sz="1750" dirty="0"/>
          </a:p>
        </p:txBody>
      </p:sp>
      <p:sp>
        <p:nvSpPr>
          <p:cNvPr id="9" name="Text 4"/>
          <p:cNvSpPr/>
          <p:nvPr/>
        </p:nvSpPr>
        <p:spPr>
          <a:xfrm>
            <a:off x="1932384" y="3577828"/>
            <a:ext cx="6535222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Descartar causas orgánicas como pérdida auditiva o síndromes genéticos, y evaluar comorbilidades frecuentes como epilepsia o trastornos del sueño.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94" y="4389239"/>
            <a:ext cx="966192" cy="14046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932384" y="4582478"/>
            <a:ext cx="2273618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Screening Rápido</a:t>
            </a:r>
            <a:endParaRPr lang="en-US" sz="1750" dirty="0"/>
          </a:p>
        </p:txBody>
      </p:sp>
      <p:sp>
        <p:nvSpPr>
          <p:cNvPr id="12" name="Text 6"/>
          <p:cNvSpPr/>
          <p:nvPr/>
        </p:nvSpPr>
        <p:spPr>
          <a:xfrm>
            <a:off x="1932384" y="4982528"/>
            <a:ext cx="6535222" cy="6181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Utilizar herramientas como M-CHAT-R para niños pequeños, CAST para escolares o AQ para adolescentes y adultos según corresponda.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394" y="5793938"/>
            <a:ext cx="966192" cy="171378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932384" y="5987177"/>
            <a:ext cx="2557105" cy="2842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kern="0" spc="-54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Derivación y Seguimiento</a:t>
            </a:r>
            <a:endParaRPr lang="en-US" sz="1750" dirty="0"/>
          </a:p>
        </p:txBody>
      </p:sp>
      <p:sp>
        <p:nvSpPr>
          <p:cNvPr id="15" name="Text 8"/>
          <p:cNvSpPr/>
          <p:nvPr/>
        </p:nvSpPr>
        <p:spPr>
          <a:xfrm>
            <a:off x="1932384" y="6387227"/>
            <a:ext cx="6535222" cy="927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Remitir a especialistas para evaluación diagnóstica integral, proporcionar apoyo inmediato a la familia y mantener seguimiento desde Atención Primaria.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16518"/>
            <a:ext cx="713112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133" dirty="0">
                <a:solidFill>
                  <a:srgbClr val="FFFFF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Apoyo a Pacientes y Familias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1899285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471939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Psicoeducación Inicial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37724" y="5214938"/>
            <a:ext cx="4078962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Explicar que la detección temprana mejora el pronóstico, evitando falsas certezas y proporcionando información clara sobre los siguientes pasos del proceso diagnóstico.</a:t>
            </a:r>
            <a:endParaRPr lang="en-US" sz="18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1899285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4719399"/>
            <a:ext cx="285761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E5E0DF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Recursos Comunitarios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75659" y="5214938"/>
            <a:ext cx="40789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Proporcionar información sobre entidades especializadas en la atención del autismo como CASPAN, Fundación Soy Capaz o IPHE, facilitando el acceso a redes de apoyo.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1899285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471951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FFFF00"/>
                </a:solidFill>
                <a:latin typeface="Overpass Bold" pitchFamily="34" charset="0"/>
                <a:ea typeface="Overpass Bold" pitchFamily="34" charset="-122"/>
                <a:cs typeface="Overpass Bold" pitchFamily="34" charset="-120"/>
              </a:rPr>
              <a:t>Seguimiento Continuo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5215057"/>
            <a:ext cx="4079081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Monitorear el desarrollo mientras se espera la derivación especializada y abordar necesidades urgentes como problemas de alimentación o sueño desde Atención Primaria.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699</Words>
  <Application>Microsoft Macintosh PowerPoint</Application>
  <PresentationFormat>Personalizado</PresentationFormat>
  <Paragraphs>70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Overpass Bold</vt:lpstr>
      <vt:lpstr>Arial</vt:lpstr>
      <vt:lpstr>Overpass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Rogervan Rubattino</cp:lastModifiedBy>
  <cp:revision>2</cp:revision>
  <dcterms:created xsi:type="dcterms:W3CDTF">2025-04-10T20:34:50Z</dcterms:created>
  <dcterms:modified xsi:type="dcterms:W3CDTF">2025-04-10T20:44:06Z</dcterms:modified>
</cp:coreProperties>
</file>